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4C25BE-FA63-45AC-AB71-5ED62E84CD94}">
  <a:tblStyle styleId="{7C4C25BE-FA63-45AC-AB71-5ED62E84CD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4e4e26db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4e4e26db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eeeaaba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eeeaaba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e4e26db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e4e26db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eeeaaba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4eeeaaba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e4e26d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e4e26d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e4e26db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4e4e26db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e4e26db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4e4e26db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e4e26db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4e4e26db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4e4e26db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4e4e26db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e4e26d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e4e26d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4e4e26db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4e4e26db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f2614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06f26142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e4e26db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e4e26db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e4e26db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e4e26db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e4e26db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4e4e26db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4e4e26d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4e4e26d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4e4e26db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4e4e26db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e4e26db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4e4e26db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4e4e26db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4e4e26db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4e4e26db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4e4e26db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4e26db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4e26db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eeeaab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eeeaab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c821db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c821db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4e4e26db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4e4e26db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e4e26db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4e4e26db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4e4e26dbe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4e4e26dbe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4e4e26db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4e4e26db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4eeeaab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4eeeaab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4eeeaaba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4eeeaaba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e4e26d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4e4e26d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4e4e26d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4e4e26d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4e4e26db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4e4e26db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4e4e26db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4e4e26db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5b3bb20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5b3bb20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4e4e26d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4e4e26d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4eeeaab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4eeeaab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eeeaab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eeeaab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4eeeaab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4eeeaa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4eeeaab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4eeeaab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4eeeaaba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4eeeaab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eeeaaba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4eeeaaba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4eeeaaba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4eeeaaba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4eeeaaba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4eeeaaba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4eeeaaba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4eeeaaba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e4e26db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e4e26db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4eeeaaba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4eeeaaba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4eeeaaba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4eeeaaba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4eeeaaba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4eeeaaba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e4e26db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4e4e26db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4e4e26db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4e4e26db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4e4e26dbe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4e4e26dbe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4e4e26dbe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4e4e26db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4e4e26db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4e4e26db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4eeeaab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4eeeaab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4e4e26dbe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4e4e26dbe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4e4e26db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4e4e26db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4e4e26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4e4e26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4e4e26d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4e4e26d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4e4e26d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4e4e26d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4e4e26db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4e4e26db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4e4e26db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4e4e26db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4e4e26db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4e4e26db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4e4e26db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4e4e26db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4e4e26db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04e4e26db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4e4e26dbe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4e4e26dbe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2c821db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02c821db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4eeeaab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4eeeaab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027b76b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027b76b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4eeeaab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4eeeaab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5fc736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5fc736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5fc736d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5fc736d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5fc736d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5fc736d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5fc736d0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5fc736d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5fc736d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5fc736d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4e4e26dbe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4e4e26dbe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</a:t>
            </a:r>
            <a:r>
              <a:rPr lang="en-GB"/>
              <a:t>space</a:t>
            </a:r>
            <a:r>
              <a:rPr lang="en-GB"/>
              <a:t> for drama ;)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5fc736d0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5fc736d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4eeeaaba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4eeeaaba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4eeeaaba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4eeeaaba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13614"/>
          <a:stretch/>
        </p:blipFill>
        <p:spPr>
          <a:xfrm>
            <a:off x="4420475" y="1949575"/>
            <a:ext cx="4026450" cy="3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818325" y="-33275"/>
            <a:ext cx="7729800" cy="16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>
                <a:solidFill>
                  <a:srgbClr val="134F5C"/>
                </a:solidFill>
              </a:rPr>
              <a:t>The role of the adaptive evolution on non-coding regulatory sequences during ascidian embryogenesis</a:t>
            </a:r>
            <a:endParaRPr sz="1800">
              <a:solidFill>
                <a:srgbClr val="134F5C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688350" y="3015975"/>
            <a:ext cx="4342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Saudat Alishayeva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30/11/2021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selection/evolution matter?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536025" y="1099925"/>
            <a:ext cx="35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Selection response tells us about how organisms can adapt to their changing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is important for conservation of native species and control of invasive species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4141075" y="891625"/>
            <a:ext cx="3605050" cy="410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575" y="1216926"/>
            <a:ext cx="2102948" cy="2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Mutations: </a:t>
            </a:r>
            <a:r>
              <a:rPr lang="en-GB"/>
              <a:t>window</a:t>
            </a:r>
            <a:r>
              <a:rPr lang="en-GB"/>
              <a:t> to the past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5"/>
            <a:ext cx="6479301" cy="34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Mutations: window to the past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5"/>
            <a:ext cx="6479301" cy="34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475" y="2181488"/>
            <a:ext cx="3147025" cy="1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Positive Selection can be identified by mutation ratios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24288"/>
          <a:stretch/>
        </p:blipFill>
        <p:spPr>
          <a:xfrm>
            <a:off x="1838537" y="1308450"/>
            <a:ext cx="5466926" cy="31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Positive Selection: we find more change than expected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9864325" y="1536825"/>
            <a:ext cx="65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Non-synonymous mutations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Synonymous mutations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7325"/>
            <a:ext cx="3716325" cy="3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-690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Positive Selection: when we find more change than expected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9864325" y="1536825"/>
            <a:ext cx="65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Non-synonymous mutations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Synonymous mutations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7325"/>
            <a:ext cx="3716325" cy="33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-33101" l="47389" r="-5923" t="74566"/>
          <a:stretch/>
        </p:blipFill>
        <p:spPr>
          <a:xfrm>
            <a:off x="4394775" y="2724700"/>
            <a:ext cx="4183551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-33791" l="-5752" r="50807" t="75257"/>
          <a:stretch/>
        </p:blipFill>
        <p:spPr>
          <a:xfrm>
            <a:off x="4167550" y="1105938"/>
            <a:ext cx="392702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0" r="0" t="24288"/>
          <a:stretch/>
        </p:blipFill>
        <p:spPr>
          <a:xfrm>
            <a:off x="2217550" y="1373475"/>
            <a:ext cx="5466926" cy="31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what do we know about selection in the ‘junk’ DNA?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634" y="1152472"/>
            <a:ext cx="449674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3239" l="9042" r="78584" t="87102"/>
          <a:stretch/>
        </p:blipFill>
        <p:spPr>
          <a:xfrm>
            <a:off x="121565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79553" l="54149" r="33474" t="11294"/>
          <a:stretch/>
        </p:blipFill>
        <p:spPr>
          <a:xfrm>
            <a:off x="2535850" y="2256675"/>
            <a:ext cx="706800" cy="61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52816" l="54280" r="33346" t="37525"/>
          <a:stretch/>
        </p:blipFill>
        <p:spPr>
          <a:xfrm>
            <a:off x="382430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33531" l="53482" r="34144" t="56810"/>
          <a:stretch/>
        </p:blipFill>
        <p:spPr>
          <a:xfrm>
            <a:off x="5224688" y="223972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69267" l="80094" r="7532" t="21073"/>
          <a:stretch/>
        </p:blipFill>
        <p:spPr>
          <a:xfrm>
            <a:off x="658085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995075" y="2980225"/>
            <a:ext cx="86631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64-cell        112-cell       Late Gastrula      Mid-neurula      Mid tailbud I     </a:t>
            </a:r>
            <a:endParaRPr sz="1700"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</a:t>
            </a:r>
            <a:r>
              <a:rPr i="1" lang="en-GB"/>
              <a:t>Ciona </a:t>
            </a:r>
            <a:r>
              <a:rPr lang="en-GB"/>
              <a:t>development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3239" l="9042" r="78584" t="87102"/>
          <a:stretch/>
        </p:blipFill>
        <p:spPr>
          <a:xfrm>
            <a:off x="121565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79553" l="54149" r="33474" t="11294"/>
          <a:stretch/>
        </p:blipFill>
        <p:spPr>
          <a:xfrm>
            <a:off x="2535850" y="2256675"/>
            <a:ext cx="706800" cy="61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52816" l="54280" r="33346" t="37525"/>
          <a:stretch/>
        </p:blipFill>
        <p:spPr>
          <a:xfrm>
            <a:off x="382430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33531" l="53482" r="34144" t="56810"/>
          <a:stretch/>
        </p:blipFill>
        <p:spPr>
          <a:xfrm>
            <a:off x="5224688" y="223972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69267" l="80094" r="7532" t="21073"/>
          <a:stretch/>
        </p:blipFill>
        <p:spPr>
          <a:xfrm>
            <a:off x="647270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995075" y="2980225"/>
            <a:ext cx="86631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64-cell        112-cell       Late Gastrula     Mid-neurula    Mid tailbud I     </a:t>
            </a:r>
            <a:endParaRPr sz="1700"/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</a:t>
            </a:r>
            <a:r>
              <a:rPr i="1" lang="en-GB"/>
              <a:t>Ciona </a:t>
            </a:r>
            <a:r>
              <a:rPr lang="en-GB"/>
              <a:t>development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32120" l="0" r="0" t="57530"/>
          <a:stretch/>
        </p:blipFill>
        <p:spPr>
          <a:xfrm>
            <a:off x="2464775" y="1528400"/>
            <a:ext cx="3765825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5">
            <a:alphaModFix/>
          </a:blip>
          <a:srcRect b="32121" l="32720" r="36063" t="57530"/>
          <a:stretch/>
        </p:blipFill>
        <p:spPr>
          <a:xfrm>
            <a:off x="6254837" y="1528400"/>
            <a:ext cx="114253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6">
            <a:alphaModFix/>
          </a:blip>
          <a:srcRect b="32121" l="32717" r="34485" t="57530"/>
          <a:stretch/>
        </p:blipFill>
        <p:spPr>
          <a:xfrm>
            <a:off x="1102600" y="1528400"/>
            <a:ext cx="120038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92375" y="383800"/>
            <a:ext cx="8829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GB" sz="3000"/>
              <a:t>Masters Erasmus Mundus in Evolution (MEME)</a:t>
            </a:r>
            <a:endParaRPr sz="3000"/>
          </a:p>
        </p:txBody>
      </p:sp>
      <p:pic>
        <p:nvPicPr>
          <p:cNvPr descr="A picture containing diagram&#10;&#10;Description automatically generated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175" y="1624267"/>
            <a:ext cx="2766891" cy="3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935" y="1624267"/>
            <a:ext cx="5533781" cy="301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3239" l="9042" r="78584" t="87102"/>
          <a:stretch/>
        </p:blipFill>
        <p:spPr>
          <a:xfrm>
            <a:off x="121565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79553" l="54149" r="33474" t="11294"/>
          <a:stretch/>
        </p:blipFill>
        <p:spPr>
          <a:xfrm>
            <a:off x="2535850" y="2256675"/>
            <a:ext cx="706800" cy="61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52816" l="54280" r="33346" t="37525"/>
          <a:stretch/>
        </p:blipFill>
        <p:spPr>
          <a:xfrm>
            <a:off x="382430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33531" l="53482" r="34144" t="56810"/>
          <a:stretch/>
        </p:blipFill>
        <p:spPr>
          <a:xfrm>
            <a:off x="5224688" y="2239725"/>
            <a:ext cx="706800" cy="6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69267" l="80094" r="7532" t="21073"/>
          <a:stretch/>
        </p:blipFill>
        <p:spPr>
          <a:xfrm>
            <a:off x="6472700" y="2256675"/>
            <a:ext cx="706800" cy="6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995075" y="2980225"/>
            <a:ext cx="86631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64-cell        112-cell       Late Gastrula     Mid-neurula    Mid tailbud I     </a:t>
            </a:r>
            <a:endParaRPr sz="1700"/>
          </a:p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>
            <a:off x="414775" y="28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</a:t>
            </a:r>
            <a:r>
              <a:rPr i="1" lang="en-GB"/>
              <a:t>Ciona </a:t>
            </a:r>
            <a:r>
              <a:rPr lang="en-GB"/>
              <a:t>development</a:t>
            </a:r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728300" y="3907750"/>
            <a:ext cx="802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detect positive selection in non-coding elements during ascidian development?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       Will we observe the hourglass model of positive selection at these stages?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32120" l="0" r="0" t="57530"/>
          <a:stretch/>
        </p:blipFill>
        <p:spPr>
          <a:xfrm>
            <a:off x="2464775" y="1528400"/>
            <a:ext cx="3765825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5">
            <a:alphaModFix/>
          </a:blip>
          <a:srcRect b="32121" l="32720" r="36063" t="57530"/>
          <a:stretch/>
        </p:blipFill>
        <p:spPr>
          <a:xfrm>
            <a:off x="6254837" y="1528400"/>
            <a:ext cx="114253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 rotWithShape="1">
          <a:blip r:embed="rId6">
            <a:alphaModFix/>
          </a:blip>
          <a:srcRect b="32121" l="32717" r="34485" t="57530"/>
          <a:stretch/>
        </p:blipFill>
        <p:spPr>
          <a:xfrm>
            <a:off x="1102600" y="1528400"/>
            <a:ext cx="120038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752475"/>
            <a:ext cx="74009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752475"/>
            <a:ext cx="740092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3245">
            <a:off x="7356800" y="3208750"/>
            <a:ext cx="1398475" cy="13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Hourglass Model of Development in Drosophila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00" y="2005350"/>
            <a:ext cx="2888700" cy="15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26975" y="1779450"/>
            <a:ext cx="2799075" cy="18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800" y="2141200"/>
            <a:ext cx="1561476" cy="10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129" y="1166294"/>
            <a:ext cx="5007750" cy="363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Enhancers are conserved during Phylotypic Period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625" y="698075"/>
            <a:ext cx="2277301" cy="2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4275" y="2904875"/>
            <a:ext cx="2305351" cy="203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positive/negative selection explain hourglass pattern of development?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725" y="1943125"/>
            <a:ext cx="4906550" cy="26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725" y="1943125"/>
            <a:ext cx="4906550" cy="26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sp>
        <p:nvSpPr>
          <p:cNvPr id="285" name="Google Shape;285;p41"/>
          <p:cNvSpPr txBox="1"/>
          <p:nvPr/>
        </p:nvSpPr>
        <p:spPr>
          <a:xfrm>
            <a:off x="1819175" y="2640725"/>
            <a:ext cx="57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1598425" y="1940700"/>
            <a:ext cx="529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protein coding DNA we can easily calculate how many functional mutations we have because we can compare them with the rate of non-functional mutations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sp>
        <p:nvSpPr>
          <p:cNvPr id="292" name="Google Shape;292;p42"/>
          <p:cNvSpPr txBox="1"/>
          <p:nvPr/>
        </p:nvSpPr>
        <p:spPr>
          <a:xfrm>
            <a:off x="1819175" y="2640725"/>
            <a:ext cx="57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1598425" y="1940700"/>
            <a:ext cx="529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protein coding DNA we can easily calculate how many functional mutations we have because we can compare them with the rate of non-functional mutations.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But what can be the ‘neutral’ or non-functional reference if we want to look at non-coding DNA?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4" y="-76200"/>
            <a:ext cx="7966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813" y="1872300"/>
            <a:ext cx="3624376" cy="25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975" y="1235450"/>
            <a:ext cx="2705101" cy="19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 rotWithShape="1">
          <a:blip r:embed="rId4">
            <a:alphaModFix/>
          </a:blip>
          <a:srcRect b="0" l="0" r="0" t="10209"/>
          <a:stretch/>
        </p:blipFill>
        <p:spPr>
          <a:xfrm>
            <a:off x="4513350" y="3146725"/>
            <a:ext cx="3252950" cy="16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5"/>
          <p:cNvPicPr preferRelativeResize="0"/>
          <p:nvPr/>
        </p:nvPicPr>
        <p:blipFill rotWithShape="1">
          <a:blip r:embed="rId3">
            <a:alphaModFix/>
          </a:blip>
          <a:srcRect b="21740" l="0" r="0" t="0"/>
          <a:stretch/>
        </p:blipFill>
        <p:spPr>
          <a:xfrm>
            <a:off x="1126700" y="1935262"/>
            <a:ext cx="4072474" cy="227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550" y="1017725"/>
            <a:ext cx="2705101" cy="19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How can we make a difference between neutral and functional mutations in regulatory genome?</a:t>
            </a:r>
            <a:endParaRPr sz="2320"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5">
            <a:alphaModFix/>
          </a:blip>
          <a:srcRect b="0" l="0" r="0" t="10209"/>
          <a:stretch/>
        </p:blipFill>
        <p:spPr>
          <a:xfrm>
            <a:off x="4424925" y="2929000"/>
            <a:ext cx="3252950" cy="16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>
            <a:off x="2183825" y="4259025"/>
            <a:ext cx="30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316" name="Google Shape;316;p45"/>
          <p:cNvSpPr txBox="1"/>
          <p:nvPr/>
        </p:nvSpPr>
        <p:spPr>
          <a:xfrm>
            <a:off x="5985675" y="2354025"/>
            <a:ext cx="30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DNA</a:t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6074100" y="4743300"/>
            <a:ext cx="30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Regulatory DNA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Positive selection analysis in non-coding DNA: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688" y="1017725"/>
            <a:ext cx="6376626" cy="3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study positive selection: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Find stage-specific regulatory elements (using ATAC/DNA-seq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2: Generate random enhancer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4: Train the model on ancestral &amp; sister-species genomes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 da!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calculate positive selection we also need some ancestral genome information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0" l="0" r="74147" t="0"/>
          <a:stretch/>
        </p:blipFill>
        <p:spPr>
          <a:xfrm>
            <a:off x="4635438" y="1302900"/>
            <a:ext cx="3438095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 rotWithShape="1">
          <a:blip r:embed="rId4">
            <a:alphaModFix/>
          </a:blip>
          <a:srcRect b="0" l="75804" r="0" t="0"/>
          <a:stretch/>
        </p:blipFill>
        <p:spPr>
          <a:xfrm>
            <a:off x="4703225" y="3562550"/>
            <a:ext cx="3217900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 rotWithShape="1">
          <a:blip r:embed="rId3">
            <a:alphaModFix/>
          </a:blip>
          <a:srcRect b="0" l="25606" r="49416" t="0"/>
          <a:stretch/>
        </p:blipFill>
        <p:spPr>
          <a:xfrm>
            <a:off x="4792025" y="2387213"/>
            <a:ext cx="3124925" cy="9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8"/>
          <p:cNvCxnSpPr/>
          <p:nvPr/>
        </p:nvCxnSpPr>
        <p:spPr>
          <a:xfrm flipH="1">
            <a:off x="2025448" y="1729973"/>
            <a:ext cx="26100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8"/>
          <p:cNvCxnSpPr/>
          <p:nvPr/>
        </p:nvCxnSpPr>
        <p:spPr>
          <a:xfrm>
            <a:off x="3189723" y="2374013"/>
            <a:ext cx="1445700" cy="6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8"/>
          <p:cNvCxnSpPr/>
          <p:nvPr/>
        </p:nvCxnSpPr>
        <p:spPr>
          <a:xfrm rot="10800000">
            <a:off x="2025448" y="2872973"/>
            <a:ext cx="26100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8"/>
          <p:cNvSpPr txBox="1"/>
          <p:nvPr/>
        </p:nvSpPr>
        <p:spPr>
          <a:xfrm>
            <a:off x="3312825" y="2156000"/>
            <a:ext cx="1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 3 MYA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 rotWithShape="1">
          <a:blip r:embed="rId3">
            <a:alphaModFix/>
          </a:blip>
          <a:srcRect b="0" l="0" r="74147" t="0"/>
          <a:stretch/>
        </p:blipFill>
        <p:spPr>
          <a:xfrm>
            <a:off x="4635438" y="1302900"/>
            <a:ext cx="3438095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 rotWithShape="1">
          <a:blip r:embed="rId4">
            <a:alphaModFix/>
          </a:blip>
          <a:srcRect b="0" l="75804" r="0" t="0"/>
          <a:stretch/>
        </p:blipFill>
        <p:spPr>
          <a:xfrm>
            <a:off x="4703225" y="3562550"/>
            <a:ext cx="3217900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 b="0" l="25606" r="49416" t="0"/>
          <a:stretch/>
        </p:blipFill>
        <p:spPr>
          <a:xfrm>
            <a:off x="4792025" y="2387213"/>
            <a:ext cx="3124925" cy="9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/>
        </p:nvSpPr>
        <p:spPr>
          <a:xfrm>
            <a:off x="3312825" y="2156000"/>
            <a:ext cx="1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 3 MYA </a:t>
            </a:r>
            <a:endParaRPr/>
          </a:p>
        </p:txBody>
      </p:sp>
      <p:sp>
        <p:nvSpPr>
          <p:cNvPr id="352" name="Google Shape;35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positive/negative selection explain hourglass pattern of development?</a:t>
            </a:r>
            <a:endParaRPr/>
          </a:p>
        </p:txBody>
      </p:sp>
      <p:pic>
        <p:nvPicPr>
          <p:cNvPr id="353" name="Google Shape;3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838" y="1302900"/>
            <a:ext cx="297599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machine learning (SVM) work?</a:t>
            </a:r>
            <a:endParaRPr/>
          </a:p>
        </p:txBody>
      </p:sp>
      <p:sp>
        <p:nvSpPr>
          <p:cNvPr id="359" name="Google Shape;359;p50"/>
          <p:cNvSpPr txBox="1"/>
          <p:nvPr>
            <p:ph idx="1" type="body"/>
          </p:nvPr>
        </p:nvSpPr>
        <p:spPr>
          <a:xfrm>
            <a:off x="464100" y="11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1132325" y="2119575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133475"/>
            <a:ext cx="79819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study positive selection:</a:t>
            </a:r>
            <a:endParaRPr/>
          </a:p>
        </p:txBody>
      </p:sp>
      <p:sp>
        <p:nvSpPr>
          <p:cNvPr id="367" name="Google Shape;36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Find stage-specific regulatory elements (using ATAC/DNA-seq 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2: Generate random enhancer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4: </a:t>
            </a:r>
            <a:r>
              <a:rPr lang="en-GB"/>
              <a:t>Reconstruct the ancestral genome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5: Train the model on ancestral &amp; sister-species genomes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 da!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Find stage-specific regulatory elements</a:t>
            </a:r>
            <a:endParaRPr/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311700" y="1152475"/>
            <a:ext cx="52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Peaks show where the chromatin is accessible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Peaks should be present in two biological replicas for the same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Should not be present in other stages</a:t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300" y="1232225"/>
            <a:ext cx="3612400" cy="31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Models of Development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54366" l="0" r="4315" t="1619"/>
          <a:stretch/>
        </p:blipFill>
        <p:spPr>
          <a:xfrm>
            <a:off x="1160775" y="1367100"/>
            <a:ext cx="6897750" cy="294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/>
          <p:nvPr/>
        </p:nvCxnSpPr>
        <p:spPr>
          <a:xfrm>
            <a:off x="6501900" y="2718725"/>
            <a:ext cx="75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7081775" y="2410550"/>
            <a:ext cx="1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Phylotypic stage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5473200" y="4436975"/>
            <a:ext cx="2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Hourglass Model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1815600" y="4436975"/>
            <a:ext cx="2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Early Conservation M</a:t>
            </a:r>
            <a:r>
              <a:rPr lang="en-GB"/>
              <a:t>odel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Generate Random sequences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250" y="1382025"/>
            <a:ext cx="5010974" cy="28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Generate Random sequences</a:t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Must have in common: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Length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GC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Short tandem repeats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75" y="1310250"/>
            <a:ext cx="5046125" cy="283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Controlled randomness:</a:t>
            </a:r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25" y="1199950"/>
            <a:ext cx="3162700" cy="303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24" y="1199938"/>
            <a:ext cx="3162700" cy="30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Controlled randomness:</a:t>
            </a:r>
            <a:endParaRPr/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25" y="1199950"/>
            <a:ext cx="3162700" cy="303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24" y="1199938"/>
            <a:ext cx="3162700" cy="30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 txBox="1"/>
          <p:nvPr/>
        </p:nvSpPr>
        <p:spPr>
          <a:xfrm>
            <a:off x="1595550" y="4387925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 content: 64%</a:t>
            </a:r>
            <a:endParaRPr/>
          </a:p>
        </p:txBody>
      </p:sp>
      <p:sp>
        <p:nvSpPr>
          <p:cNvPr id="404" name="Google Shape;404;p56"/>
          <p:cNvSpPr txBox="1"/>
          <p:nvPr/>
        </p:nvSpPr>
        <p:spPr>
          <a:xfrm>
            <a:off x="4883550" y="4387925"/>
            <a:ext cx="21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 content: 64%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Tandem repeats: 742</a:t>
            </a:r>
            <a:endParaRPr/>
          </a:p>
        </p:txBody>
      </p:sp>
      <p:sp>
        <p:nvSpPr>
          <p:cNvPr id="405" name="Google Shape;405;p56"/>
          <p:cNvSpPr txBox="1"/>
          <p:nvPr/>
        </p:nvSpPr>
        <p:spPr>
          <a:xfrm>
            <a:off x="1595550" y="4603325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Tandem repeats: </a:t>
            </a:r>
            <a:r>
              <a:rPr lang="en-GB">
                <a:solidFill>
                  <a:schemeClr val="dk1"/>
                </a:solidFill>
              </a:rPr>
              <a:t>1004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8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928275" y="1053658"/>
            <a:ext cx="1981875" cy="18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 rotWithShape="1">
          <a:blip r:embed="rId4">
            <a:alphaModFix/>
          </a:blip>
          <a:srcRect b="0" l="0" r="0" t="4067"/>
          <a:stretch/>
        </p:blipFill>
        <p:spPr>
          <a:xfrm>
            <a:off x="2910149" y="990024"/>
            <a:ext cx="2113749" cy="19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8"/>
          <p:cNvPicPr preferRelativeResize="0"/>
          <p:nvPr/>
        </p:nvPicPr>
        <p:blipFill rotWithShape="1">
          <a:blip r:embed="rId5">
            <a:alphaModFix/>
          </a:blip>
          <a:srcRect b="0" l="0" r="0" t="4223"/>
          <a:stretch/>
        </p:blipFill>
        <p:spPr>
          <a:xfrm>
            <a:off x="5248850" y="1019301"/>
            <a:ext cx="2113749" cy="19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8"/>
          <p:cNvPicPr preferRelativeResize="0"/>
          <p:nvPr/>
        </p:nvPicPr>
        <p:blipFill rotWithShape="1">
          <a:blip r:embed="rId6">
            <a:alphaModFix/>
          </a:blip>
          <a:srcRect b="2329" l="25379" r="7497" t="13861"/>
          <a:stretch/>
        </p:blipFill>
        <p:spPr>
          <a:xfrm>
            <a:off x="2266260" y="2907775"/>
            <a:ext cx="1981865" cy="19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8"/>
          <p:cNvPicPr preferRelativeResize="0"/>
          <p:nvPr/>
        </p:nvPicPr>
        <p:blipFill rotWithShape="1">
          <a:blip r:embed="rId7">
            <a:alphaModFix/>
          </a:blip>
          <a:srcRect b="-7973" l="19540" r="-17387" t="10612"/>
          <a:stretch/>
        </p:blipFill>
        <p:spPr>
          <a:xfrm>
            <a:off x="4248125" y="2935475"/>
            <a:ext cx="2322275" cy="20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8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9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928275" y="1053658"/>
            <a:ext cx="1981875" cy="181819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0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446325" y="1410943"/>
            <a:ext cx="3527375" cy="3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446325" y="1410943"/>
            <a:ext cx="3527375" cy="3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1"/>
          <p:cNvSpPr txBox="1"/>
          <p:nvPr>
            <p:ph idx="1" type="body"/>
          </p:nvPr>
        </p:nvSpPr>
        <p:spPr>
          <a:xfrm>
            <a:off x="3770400" y="1487150"/>
            <a:ext cx="52974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Curves that are presented in this presentation are  called ‘ROC’ curves and they are used to show </a:t>
            </a:r>
            <a:r>
              <a:rPr b="1" lang="en-GB" sz="1700"/>
              <a:t>performance</a:t>
            </a:r>
            <a:r>
              <a:rPr lang="en-GB" sz="1700"/>
              <a:t> of the algorithm.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1" name="Google Shape;441;p61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sequences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2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446325" y="1410943"/>
            <a:ext cx="3527375" cy="3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>
            <p:ph idx="1" type="body"/>
          </p:nvPr>
        </p:nvSpPr>
        <p:spPr>
          <a:xfrm>
            <a:off x="3770400" y="1487150"/>
            <a:ext cx="52974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Curves that are presented in this presentation are  called ‘ROC’ curves and they are used to show </a:t>
            </a:r>
            <a:r>
              <a:rPr b="1" lang="en-GB" sz="1700"/>
              <a:t>performance</a:t>
            </a:r>
            <a:r>
              <a:rPr lang="en-GB" sz="1700"/>
              <a:t> of the algorithm.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Algorithm is first </a:t>
            </a:r>
            <a:r>
              <a:rPr b="1" lang="en-GB" sz="1700"/>
              <a:t>trained</a:t>
            </a:r>
            <a:r>
              <a:rPr lang="en-GB" sz="1700"/>
              <a:t> and </a:t>
            </a:r>
            <a:r>
              <a:rPr b="1" lang="en-GB" sz="1700"/>
              <a:t>tested</a:t>
            </a:r>
            <a:r>
              <a:rPr lang="en-GB" sz="1700"/>
              <a:t> on the same dataset 5 times (cross-fold validation)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12" y="1230986"/>
            <a:ext cx="3704175" cy="3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EvoDevo: Adapt and Grow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038600" y="419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(Smart 2017)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3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446325" y="1410943"/>
            <a:ext cx="3527375" cy="3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3"/>
          <p:cNvSpPr txBox="1"/>
          <p:nvPr>
            <p:ph idx="1" type="body"/>
          </p:nvPr>
        </p:nvSpPr>
        <p:spPr>
          <a:xfrm>
            <a:off x="3770400" y="1487150"/>
            <a:ext cx="52974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Curves that are presented in this presentation are  called ‘ROC’ curves and they are used to show </a:t>
            </a:r>
            <a:r>
              <a:rPr b="1" lang="en-GB" sz="1700"/>
              <a:t>performance</a:t>
            </a:r>
            <a:r>
              <a:rPr lang="en-GB" sz="1700"/>
              <a:t> of the algorithm.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Algorithm is first </a:t>
            </a:r>
            <a:r>
              <a:rPr b="1" lang="en-GB" sz="1700"/>
              <a:t>trained</a:t>
            </a:r>
            <a:r>
              <a:rPr lang="en-GB" sz="1700"/>
              <a:t> and </a:t>
            </a:r>
            <a:r>
              <a:rPr b="1" lang="en-GB" sz="1700"/>
              <a:t>tested</a:t>
            </a:r>
            <a:r>
              <a:rPr lang="en-GB" sz="1700"/>
              <a:t> on the same dataset 5 times (cross-fold validation)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Next, algorithm is also tested on data from </a:t>
            </a:r>
            <a:r>
              <a:rPr b="1" lang="en-GB" sz="1700"/>
              <a:t>other</a:t>
            </a:r>
            <a:r>
              <a:rPr lang="en-GB" sz="1700"/>
              <a:t> stages.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5" name="Google Shape;455;p63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4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446325" y="1410943"/>
            <a:ext cx="3527375" cy="3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4"/>
          <p:cNvSpPr txBox="1"/>
          <p:nvPr>
            <p:ph idx="1" type="body"/>
          </p:nvPr>
        </p:nvSpPr>
        <p:spPr>
          <a:xfrm>
            <a:off x="3770400" y="1487150"/>
            <a:ext cx="52974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Curves that are presented in this presentation are  called ‘ROC’ curves and they are used to show </a:t>
            </a:r>
            <a:r>
              <a:rPr b="1" lang="en-GB" sz="1700"/>
              <a:t>performance</a:t>
            </a:r>
            <a:r>
              <a:rPr lang="en-GB" sz="1700"/>
              <a:t> of the algorithm.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Algorithm is first </a:t>
            </a:r>
            <a:r>
              <a:rPr b="1" lang="en-GB" sz="1700"/>
              <a:t>trained</a:t>
            </a:r>
            <a:r>
              <a:rPr lang="en-GB" sz="1700"/>
              <a:t> and </a:t>
            </a:r>
            <a:r>
              <a:rPr b="1" lang="en-GB" sz="1700"/>
              <a:t>tested</a:t>
            </a:r>
            <a:r>
              <a:rPr lang="en-GB" sz="1700"/>
              <a:t> on the same dataset 5 times (cross-fold validation)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Next, algorithm is also tested on data from </a:t>
            </a:r>
            <a:r>
              <a:rPr b="1" lang="en-GB" sz="1700"/>
              <a:t>other</a:t>
            </a:r>
            <a:r>
              <a:rPr lang="en-GB" sz="1700"/>
              <a:t> stages.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2" name="Google Shape;462;p64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5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928275" y="1053658"/>
            <a:ext cx="1981875" cy="18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 rotWithShape="1">
          <a:blip r:embed="rId4">
            <a:alphaModFix/>
          </a:blip>
          <a:srcRect b="0" l="0" r="0" t="4067"/>
          <a:stretch/>
        </p:blipFill>
        <p:spPr>
          <a:xfrm>
            <a:off x="2910149" y="990024"/>
            <a:ext cx="2113749" cy="19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 rotWithShape="1">
          <a:blip r:embed="rId5">
            <a:alphaModFix/>
          </a:blip>
          <a:srcRect b="0" l="0" r="0" t="4223"/>
          <a:stretch/>
        </p:blipFill>
        <p:spPr>
          <a:xfrm>
            <a:off x="5248850" y="1019301"/>
            <a:ext cx="2113749" cy="19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5"/>
          <p:cNvPicPr preferRelativeResize="0"/>
          <p:nvPr/>
        </p:nvPicPr>
        <p:blipFill rotWithShape="1">
          <a:blip r:embed="rId6">
            <a:alphaModFix/>
          </a:blip>
          <a:srcRect b="2329" l="25379" r="7497" t="13861"/>
          <a:stretch/>
        </p:blipFill>
        <p:spPr>
          <a:xfrm>
            <a:off x="2266260" y="2907775"/>
            <a:ext cx="1981865" cy="19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 rotWithShape="1">
          <a:blip r:embed="rId7">
            <a:alphaModFix/>
          </a:blip>
          <a:srcRect b="-7973" l="19540" r="-17387" t="10612"/>
          <a:stretch/>
        </p:blipFill>
        <p:spPr>
          <a:xfrm>
            <a:off x="4248125" y="2935475"/>
            <a:ext cx="2322275" cy="20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5"/>
          <p:cNvSpPr txBox="1"/>
          <p:nvPr>
            <p:ph type="title"/>
          </p:nvPr>
        </p:nvSpPr>
        <p:spPr>
          <a:xfrm>
            <a:off x="311700" y="14022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Check if algorithm can recognize stage-specific regulatory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2024787" y="523850"/>
            <a:ext cx="5094425" cy="4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7"/>
          <p:cNvPicPr preferRelativeResize="0"/>
          <p:nvPr/>
        </p:nvPicPr>
        <p:blipFill rotWithShape="1">
          <a:blip r:embed="rId3">
            <a:alphaModFix/>
          </a:blip>
          <a:srcRect b="0" l="0" r="0" t="4067"/>
          <a:stretch/>
        </p:blipFill>
        <p:spPr>
          <a:xfrm>
            <a:off x="2197050" y="674837"/>
            <a:ext cx="4749901" cy="43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 rotWithShape="1">
          <a:blip r:embed="rId3">
            <a:alphaModFix/>
          </a:blip>
          <a:srcRect b="0" l="0" r="0" t="4223"/>
          <a:stretch/>
        </p:blipFill>
        <p:spPr>
          <a:xfrm>
            <a:off x="2065825" y="445025"/>
            <a:ext cx="5012350" cy="46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69"/>
          <p:cNvPicPr preferRelativeResize="0"/>
          <p:nvPr/>
        </p:nvPicPr>
        <p:blipFill rotWithShape="1">
          <a:blip r:embed="rId3">
            <a:alphaModFix/>
          </a:blip>
          <a:srcRect b="2329" l="25379" r="7497" t="13861"/>
          <a:stretch/>
        </p:blipFill>
        <p:spPr>
          <a:xfrm>
            <a:off x="2151775" y="196000"/>
            <a:ext cx="4840451" cy="47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70"/>
          <p:cNvPicPr preferRelativeResize="0"/>
          <p:nvPr/>
        </p:nvPicPr>
        <p:blipFill rotWithShape="1">
          <a:blip r:embed="rId3">
            <a:alphaModFix/>
          </a:blip>
          <a:srcRect b="-7973" l="19543" r="0" t="10612"/>
          <a:stretch/>
        </p:blipFill>
        <p:spPr>
          <a:xfrm>
            <a:off x="2228950" y="288925"/>
            <a:ext cx="46861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performance: seems fine.</a:t>
            </a:r>
            <a:endParaRPr/>
          </a:p>
        </p:txBody>
      </p:sp>
      <p:sp>
        <p:nvSpPr>
          <p:cNvPr id="514" name="Google Shape;51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71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928275" y="1053658"/>
            <a:ext cx="1981875" cy="18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1"/>
          <p:cNvPicPr preferRelativeResize="0"/>
          <p:nvPr/>
        </p:nvPicPr>
        <p:blipFill rotWithShape="1">
          <a:blip r:embed="rId4">
            <a:alphaModFix/>
          </a:blip>
          <a:srcRect b="0" l="0" r="0" t="4067"/>
          <a:stretch/>
        </p:blipFill>
        <p:spPr>
          <a:xfrm>
            <a:off x="701201" y="1"/>
            <a:ext cx="3546925" cy="32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1"/>
          <p:cNvPicPr preferRelativeResize="0"/>
          <p:nvPr/>
        </p:nvPicPr>
        <p:blipFill rotWithShape="1">
          <a:blip r:embed="rId5">
            <a:alphaModFix/>
          </a:blip>
          <a:srcRect b="0" l="0" r="0" t="4223"/>
          <a:stretch/>
        </p:blipFill>
        <p:spPr>
          <a:xfrm>
            <a:off x="617201" y="-1044382"/>
            <a:ext cx="3865024" cy="35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1"/>
          <p:cNvPicPr preferRelativeResize="0"/>
          <p:nvPr/>
        </p:nvPicPr>
        <p:blipFill rotWithShape="1">
          <a:blip r:embed="rId6">
            <a:alphaModFix/>
          </a:blip>
          <a:srcRect b="2329" l="25379" r="7497" t="13861"/>
          <a:stretch/>
        </p:blipFill>
        <p:spPr>
          <a:xfrm>
            <a:off x="-561600" y="131875"/>
            <a:ext cx="4809725" cy="47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1"/>
          <p:cNvPicPr preferRelativeResize="0"/>
          <p:nvPr/>
        </p:nvPicPr>
        <p:blipFill rotWithShape="1">
          <a:blip r:embed="rId7">
            <a:alphaModFix/>
          </a:blip>
          <a:srcRect b="-7973" l="19540" r="-17387" t="10612"/>
          <a:stretch/>
        </p:blipFill>
        <p:spPr>
          <a:xfrm>
            <a:off x="1614275" y="558275"/>
            <a:ext cx="4956126" cy="44731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0" name="Google Shape;520;p71"/>
          <p:cNvGraphicFramePr/>
          <p:nvPr/>
        </p:nvGraphicFramePr>
        <p:xfrm>
          <a:off x="6925125" y="67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{7C4C25BE-FA63-45AC-AB71-5ED62E84CD94}</a:tableStyleId>
              </a:tblPr>
              <a:tblGrid>
                <a:gridCol w="860625"/>
                <a:gridCol w="860625"/>
                <a:gridCol w="860625"/>
                <a:gridCol w="860625"/>
                <a:gridCol w="860625"/>
              </a:tblGrid>
              <a:tr h="119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4: Reconstruct ancestral genome</a:t>
            </a:r>
            <a:endParaRPr/>
          </a:p>
        </p:txBody>
      </p:sp>
      <p:sp>
        <p:nvSpPr>
          <p:cNvPr id="526" name="Google Shape;52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12" y="1230986"/>
            <a:ext cx="3704175" cy="32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EvoDevo: Adapt and Grow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4038600" y="419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(Smart 2017)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139300" y="2936425"/>
            <a:ext cx="947100" cy="3135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Progressive Cactus</a:t>
            </a:r>
            <a:endParaRPr/>
          </a:p>
        </p:txBody>
      </p:sp>
      <p:sp>
        <p:nvSpPr>
          <p:cNvPr id="532" name="Google Shape;53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1133475"/>
            <a:ext cx="69723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Progressive Cactus at work:</a:t>
            </a:r>
            <a:endParaRPr/>
          </a:p>
        </p:txBody>
      </p:sp>
      <p:sp>
        <p:nvSpPr>
          <p:cNvPr id="541" name="Google Shape;541;p74"/>
          <p:cNvSpPr txBox="1"/>
          <p:nvPr/>
        </p:nvSpPr>
        <p:spPr>
          <a:xfrm>
            <a:off x="3486150" y="4568875"/>
            <a:ext cx="21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(Armstrong et al., 2020)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the Ancestral Genome</a:t>
            </a:r>
            <a:endParaRPr/>
          </a:p>
        </p:txBody>
      </p:sp>
      <p:sp>
        <p:nvSpPr>
          <p:cNvPr id="547" name="Google Shape;54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5"/>
          <p:cNvPicPr preferRelativeResize="0"/>
          <p:nvPr/>
        </p:nvPicPr>
        <p:blipFill rotWithShape="1">
          <a:blip r:embed="rId3">
            <a:alphaModFix/>
          </a:blip>
          <a:srcRect b="0" l="0" r="3138" t="0"/>
          <a:stretch/>
        </p:blipFill>
        <p:spPr>
          <a:xfrm>
            <a:off x="957275" y="1914525"/>
            <a:ext cx="70029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000000"/>
                </a:solidFill>
              </a:rPr>
              <a:t>T</a:t>
            </a:r>
            <a:r>
              <a:rPr lang="en-GB" sz="1600">
                <a:solidFill>
                  <a:schemeClr val="dk1"/>
                </a:solidFill>
              </a:rPr>
              <a:t>CAATATAT - Ciona intestinalis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ATAATC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chemeClr val="dk1"/>
                </a:solidFill>
              </a:rPr>
              <a:t>AT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chemeClr val="dk1"/>
                </a:solidFill>
              </a:rPr>
              <a:t>TAT- Ciona robusta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FF0000"/>
                </a:solidFill>
              </a:rPr>
              <a:t>AA</a:t>
            </a:r>
            <a:r>
              <a:rPr lang="en-GB" sz="1600">
                <a:solidFill>
                  <a:schemeClr val="dk1"/>
                </a:solidFill>
              </a:rPr>
              <a:t>AA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chemeClr val="dk1"/>
                </a:solidFill>
              </a:rPr>
              <a:t>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chemeClr val="dk1"/>
                </a:solidFill>
              </a:rPr>
              <a:t>AT - Ciona savignyi (outgroup)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		</a:t>
            </a:r>
            <a:r>
              <a:rPr lang="en-GB" sz="1100">
                <a:solidFill>
                  <a:schemeClr val="dk1"/>
                </a:solidFill>
              </a:rPr>
              <a:t>	</a:t>
            </a:r>
            <a:r>
              <a:rPr lang="en-GB" sz="1600">
                <a:solidFill>
                  <a:schemeClr val="dk1"/>
                </a:solidFill>
              </a:rPr>
              <a:t>ATAATCAATATAT - - ancestor of ciinte/crobu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555" name="Google Shape;555;p76"/>
          <p:cNvCxnSpPr/>
          <p:nvPr/>
        </p:nvCxnSpPr>
        <p:spPr>
          <a:xfrm flipH="1">
            <a:off x="2319200" y="2647950"/>
            <a:ext cx="114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</a:t>
            </a:r>
            <a:r>
              <a:rPr lang="en-GB" sz="1600">
                <a:solidFill>
                  <a:schemeClr val="dk1"/>
                </a:solidFill>
              </a:rPr>
              <a:t>CAATATAT - Ciona intestinalis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</a:t>
            </a:r>
            <a:r>
              <a:rPr lang="en-GB" sz="1600">
                <a:solidFill>
                  <a:schemeClr val="dk1"/>
                </a:solidFill>
              </a:rPr>
              <a:t>C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chemeClr val="dk1"/>
                </a:solidFill>
              </a:rPr>
              <a:t>AT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chemeClr val="dk1"/>
                </a:solidFill>
              </a:rPr>
              <a:t>TAT- Ciona robusta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FF0000"/>
                </a:solidFill>
              </a:rPr>
              <a:t>AA</a:t>
            </a:r>
            <a:r>
              <a:rPr lang="en-GB" sz="1600">
                <a:solidFill>
                  <a:schemeClr val="dk1"/>
                </a:solidFill>
              </a:rPr>
              <a:t>AA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chemeClr val="dk1"/>
                </a:solidFill>
              </a:rPr>
              <a:t>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chemeClr val="dk1"/>
                </a:solidFill>
              </a:rPr>
              <a:t>AT - Ciona savignyi (outgroup)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</a:t>
            </a:r>
            <a:r>
              <a:rPr lang="en-GB" sz="1600">
                <a:solidFill>
                  <a:schemeClr val="dk1"/>
                </a:solidFill>
              </a:rPr>
              <a:t>CAATATAT - - ancestor of ciinte/crobu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562" name="Google Shape;562;p77"/>
          <p:cNvCxnSpPr/>
          <p:nvPr/>
        </p:nvCxnSpPr>
        <p:spPr>
          <a:xfrm flipH="1">
            <a:off x="2319200" y="2647950"/>
            <a:ext cx="114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progressive cactus output:</a:t>
            </a:r>
            <a:endParaRPr/>
          </a:p>
        </p:txBody>
      </p:sp>
      <p:sp>
        <p:nvSpPr>
          <p:cNvPr id="568" name="Google Shape;56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TCAATAT</a:t>
            </a:r>
            <a:r>
              <a:rPr lang="en-GB" sz="1600">
                <a:solidFill>
                  <a:schemeClr val="dk1"/>
                </a:solidFill>
              </a:rPr>
              <a:t>AT - Ciona intestinalis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TC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rgbClr val="38761D"/>
                </a:solidFill>
              </a:rPr>
              <a:t>AT</a:t>
            </a:r>
            <a:r>
              <a:rPr lang="en-GB" sz="1600">
                <a:solidFill>
                  <a:srgbClr val="FF0000"/>
                </a:solidFill>
              </a:rPr>
              <a:t>G</a:t>
            </a:r>
            <a:r>
              <a:rPr lang="en-GB" sz="1600">
                <a:solidFill>
                  <a:srgbClr val="38761D"/>
                </a:solidFill>
              </a:rPr>
              <a:t>T</a:t>
            </a:r>
            <a:r>
              <a:rPr lang="en-GB" sz="1600">
                <a:solidFill>
                  <a:schemeClr val="dk1"/>
                </a:solidFill>
              </a:rPr>
              <a:t>AT- Ciona robusta (sister species)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FF0000"/>
                </a:solidFill>
              </a:rPr>
              <a:t>AA</a:t>
            </a:r>
            <a:r>
              <a:rPr lang="en-GB" sz="1600">
                <a:solidFill>
                  <a:srgbClr val="38761D"/>
                </a:solidFill>
              </a:rPr>
              <a:t>AA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rgbClr val="38761D"/>
                </a:solidFill>
              </a:rPr>
              <a:t>A</a:t>
            </a:r>
            <a:r>
              <a:rPr lang="en-GB" sz="1600">
                <a:solidFill>
                  <a:srgbClr val="FF0000"/>
                </a:solidFill>
              </a:rPr>
              <a:t>A</a:t>
            </a:r>
            <a:r>
              <a:rPr lang="en-GB" sz="1600">
                <a:solidFill>
                  <a:schemeClr val="dk1"/>
                </a:solidFill>
              </a:rPr>
              <a:t>AT - Ciona savignyi (outgroup)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		</a:t>
            </a:r>
            <a:r>
              <a:rPr lang="en-GB" sz="1600">
                <a:solidFill>
                  <a:schemeClr val="dk1"/>
                </a:solidFill>
              </a:rPr>
              <a:t>ATAA</a:t>
            </a:r>
            <a:r>
              <a:rPr lang="en-GB" sz="1600">
                <a:solidFill>
                  <a:srgbClr val="38761D"/>
                </a:solidFill>
              </a:rPr>
              <a:t>TCAATAT</a:t>
            </a:r>
            <a:r>
              <a:rPr lang="en-GB" sz="1600">
                <a:solidFill>
                  <a:schemeClr val="dk1"/>
                </a:solidFill>
              </a:rPr>
              <a:t>AT - - ancestor of cinte/crobu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569" name="Google Shape;569;p78"/>
          <p:cNvCxnSpPr/>
          <p:nvPr/>
        </p:nvCxnSpPr>
        <p:spPr>
          <a:xfrm flipH="1">
            <a:off x="2319200" y="2647950"/>
            <a:ext cx="114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Ancestral genomes can be confusing too:</a:t>
            </a:r>
            <a:endParaRPr/>
          </a:p>
        </p:txBody>
      </p:sp>
      <p:sp>
        <p:nvSpPr>
          <p:cNvPr id="575" name="Google Shape;57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TCAGCATTGTCGAATGCTATGATC - Ancestor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N</a:t>
            </a:r>
            <a:r>
              <a:rPr lang="en-GB" sz="1300">
                <a:solidFill>
                  <a:schemeClr val="dk1"/>
                </a:solidFill>
              </a:rPr>
              <a:t>CA</a:t>
            </a:r>
            <a:r>
              <a:rPr lang="en-GB" sz="1300">
                <a:solidFill>
                  <a:srgbClr val="FF0000"/>
                </a:solidFill>
              </a:rPr>
              <a:t>NN</a:t>
            </a:r>
            <a:r>
              <a:rPr lang="en-GB" sz="1300">
                <a:solidFill>
                  <a:schemeClr val="dk1"/>
                </a:solidFill>
              </a:rPr>
              <a:t>ATT</a:t>
            </a:r>
            <a:r>
              <a:rPr lang="en-GB" sz="1300">
                <a:solidFill>
                  <a:srgbClr val="FF0000"/>
                </a:solidFill>
              </a:rPr>
              <a:t>N</a:t>
            </a:r>
            <a:r>
              <a:rPr lang="en-GB" sz="1300">
                <a:solidFill>
                  <a:schemeClr val="dk1"/>
                </a:solidFill>
              </a:rPr>
              <a:t>TCNNATGNTATGATC - Ciona Intestinalis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TCAGCATTGTCGAATGCTATGATC - Ciona robusta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TCGGGGTCATCAAACGCCATCAAC - Ciona savignyi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GATATTTAATGACATTCCGATATTTAACCAATTTT - Ancestor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GACATTTAATGACATTCCGATATTTAACCAATTTT - Ciona intestinalis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GATATTTAATGACATTCCAATATTTAACCAATTTT </a:t>
            </a:r>
            <a:r>
              <a:rPr lang="en-GB" sz="1300">
                <a:solidFill>
                  <a:schemeClr val="dk1"/>
                </a:solidFill>
              </a:rPr>
              <a:t>- Ciona intestinalis (duplicant)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GATATCGAGTGAAACATTTTTATTTTTTCTATTTT - Ciona savignyi</a:t>
            </a:r>
            <a:endParaRPr sz="13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MISSING SEQUENCE/ DELETION</a:t>
            </a:r>
            <a:r>
              <a:rPr lang="en-GB" sz="1300">
                <a:solidFill>
                  <a:schemeClr val="dk1"/>
                </a:solidFill>
              </a:rPr>
              <a:t>- Ciona robusta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calculate positive selection:</a:t>
            </a:r>
            <a:endParaRPr/>
          </a:p>
        </p:txBody>
      </p:sp>
      <p:sp>
        <p:nvSpPr>
          <p:cNvPr id="581" name="Google Shape;58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Find stage-specific regulatory elements (using ATAC/DNA-seq data)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Generate random enhancer sequences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Train the network to recognize stage-specific sequences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Reconstruct the ancestral genome 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Train the model on ancestral genome and sister-species genomes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 da!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calculate positive selection:</a:t>
            </a:r>
            <a:endParaRPr/>
          </a:p>
        </p:txBody>
      </p:sp>
      <p:sp>
        <p:nvSpPr>
          <p:cNvPr id="587" name="Google Shape;58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Find stage-specific regulatory elements (using ATAC/DNA-seq data)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Generate random enhancer sequences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Train the network to recognize stage-specific sequences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>
                <a:solidFill>
                  <a:srgbClr val="38761D"/>
                </a:solidFill>
              </a:rPr>
              <a:t>Reconstruct the ancestral genome 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Train the model on ancestral genome and sister-species genomes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 da!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Thesis writing stage..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8" y="0"/>
            <a:ext cx="90433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selection/evolution matter?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36025" y="1099925"/>
            <a:ext cx="259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3"/>
          <p:cNvPicPr preferRelativeResize="0"/>
          <p:nvPr/>
        </p:nvPicPr>
        <p:blipFill rotWithShape="1">
          <a:blip r:embed="rId3">
            <a:alphaModFix/>
          </a:blip>
          <a:srcRect b="7419" l="-5319" r="5320" t="17176"/>
          <a:stretch/>
        </p:blipFill>
        <p:spPr>
          <a:xfrm>
            <a:off x="5272500" y="1061625"/>
            <a:ext cx="3559800" cy="357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0" name="Google Shape;60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3"/>
          <p:cNvPicPr preferRelativeResize="0"/>
          <p:nvPr/>
        </p:nvPicPr>
        <p:blipFill rotWithShape="1">
          <a:blip r:embed="rId4">
            <a:alphaModFix/>
          </a:blip>
          <a:srcRect b="22626" l="2832" r="2425" t="6041"/>
          <a:stretch/>
        </p:blipFill>
        <p:spPr>
          <a:xfrm>
            <a:off x="3324750" y="1064475"/>
            <a:ext cx="3559800" cy="357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Supplementary slides:</a:t>
            </a:r>
            <a:endParaRPr/>
          </a:p>
        </p:txBody>
      </p:sp>
      <p:sp>
        <p:nvSpPr>
          <p:cNvPr id="607" name="Google Shape;607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84"/>
          <p:cNvPicPr preferRelativeResize="0"/>
          <p:nvPr/>
        </p:nvPicPr>
        <p:blipFill rotWithShape="1">
          <a:blip r:embed="rId3">
            <a:alphaModFix/>
          </a:blip>
          <a:srcRect b="2249" l="0" r="42621" t="6318"/>
          <a:stretch/>
        </p:blipFill>
        <p:spPr>
          <a:xfrm>
            <a:off x="1095150" y="958387"/>
            <a:ext cx="2088501" cy="38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4"/>
          <p:cNvPicPr preferRelativeResize="0"/>
          <p:nvPr/>
        </p:nvPicPr>
        <p:blipFill rotWithShape="1">
          <a:blip r:embed="rId4">
            <a:alphaModFix/>
          </a:blip>
          <a:srcRect b="-2530" l="0" r="50005" t="2530"/>
          <a:stretch/>
        </p:blipFill>
        <p:spPr>
          <a:xfrm>
            <a:off x="4404800" y="958363"/>
            <a:ext cx="2382101" cy="36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24" y="445025"/>
            <a:ext cx="4748151" cy="46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25" y="1570475"/>
            <a:ext cx="4788826" cy="30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50" y="385250"/>
            <a:ext cx="7254398" cy="46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had just one slide what would you say?</a:t>
            </a:r>
            <a:endParaRPr/>
          </a:p>
        </p:txBody>
      </p:sp>
      <p:sp>
        <p:nvSpPr>
          <p:cNvPr id="642" name="Google Shape;64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don’t want to frame my question as weather there is an hourglass pattern or not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550" y="1152475"/>
            <a:ext cx="3578375" cy="35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Progressive Cactus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selection/evolution matter?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36025" y="1099925"/>
            <a:ext cx="259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75" y="891625"/>
            <a:ext cx="3605050" cy="41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selection/evolution matter?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4141075" y="891625"/>
            <a:ext cx="3605050" cy="410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575" y="1216926"/>
            <a:ext cx="2102948" cy="2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